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13"/>
  </p:handoutMasterIdLst>
  <p:sldIdLst>
    <p:sldId id="256" r:id="rId2"/>
    <p:sldId id="257" r:id="rId3"/>
    <p:sldId id="264" r:id="rId4"/>
    <p:sldId id="259" r:id="rId5"/>
    <p:sldId id="258" r:id="rId6"/>
    <p:sldId id="265" r:id="rId7"/>
    <p:sldId id="261" r:id="rId8"/>
    <p:sldId id="268" r:id="rId9"/>
    <p:sldId id="266" r:id="rId10"/>
    <p:sldId id="269" r:id="rId11"/>
    <p:sldId id="263" r:id="rId12"/>
  </p:sldIdLst>
  <p:sldSz cx="12192000" cy="6858000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>
        <p:scale>
          <a:sx n="75" d="100"/>
          <a:sy n="75" d="100"/>
        </p:scale>
        <p:origin x="902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4694A-8355-483F-B7CE-F25CDB606DBF}" type="datetimeFigureOut">
              <a:rPr lang="fi-FI" smtClean="0"/>
              <a:t>22.11.2016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96253-6955-4DF4-B7E6-5AC52F32BA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0307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C06-8AC2-4CF2-8AA3-0490FD55E65F}" type="datetimeFigureOut">
              <a:rPr lang="fi-FI" smtClean="0"/>
              <a:t>22.11.2016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6EC314B-A680-4066-986A-CA3D071F6C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194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C06-8AC2-4CF2-8AA3-0490FD55E65F}" type="datetimeFigureOut">
              <a:rPr lang="fi-FI" smtClean="0"/>
              <a:t>22.11.2016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EC314B-A680-4066-986A-CA3D071F6C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43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C06-8AC2-4CF2-8AA3-0490FD55E65F}" type="datetimeFigureOut">
              <a:rPr lang="fi-FI" smtClean="0"/>
              <a:t>22.11.2016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EC314B-A680-4066-986A-CA3D071F6C8E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391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C06-8AC2-4CF2-8AA3-0490FD55E65F}" type="datetimeFigureOut">
              <a:rPr lang="fi-FI" smtClean="0"/>
              <a:t>22.11.2016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EC314B-A680-4066-986A-CA3D071F6C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4559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C06-8AC2-4CF2-8AA3-0490FD55E65F}" type="datetimeFigureOut">
              <a:rPr lang="fi-FI" smtClean="0"/>
              <a:t>22.11.2016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EC314B-A680-4066-986A-CA3D071F6C8E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872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C06-8AC2-4CF2-8AA3-0490FD55E65F}" type="datetimeFigureOut">
              <a:rPr lang="fi-FI" smtClean="0"/>
              <a:t>22.11.2016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EC314B-A680-4066-986A-CA3D071F6C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6145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C06-8AC2-4CF2-8AA3-0490FD55E65F}" type="datetimeFigureOut">
              <a:rPr lang="fi-FI" smtClean="0"/>
              <a:t>22.11.2016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314B-A680-4066-986A-CA3D071F6C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9203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C06-8AC2-4CF2-8AA3-0490FD55E65F}" type="datetimeFigureOut">
              <a:rPr lang="fi-FI" smtClean="0"/>
              <a:t>22.11.2016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314B-A680-4066-986A-CA3D071F6C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39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C06-8AC2-4CF2-8AA3-0490FD55E65F}" type="datetimeFigureOut">
              <a:rPr lang="fi-FI" smtClean="0"/>
              <a:t>22.11.2016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314B-A680-4066-986A-CA3D071F6C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414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C06-8AC2-4CF2-8AA3-0490FD55E65F}" type="datetimeFigureOut">
              <a:rPr lang="fi-FI" smtClean="0"/>
              <a:t>22.11.2016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EC314B-A680-4066-986A-CA3D071F6C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226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C06-8AC2-4CF2-8AA3-0490FD55E65F}" type="datetimeFigureOut">
              <a:rPr lang="fi-FI" smtClean="0"/>
              <a:t>22.11.2016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EC314B-A680-4066-986A-CA3D071F6C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38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C06-8AC2-4CF2-8AA3-0490FD55E65F}" type="datetimeFigureOut">
              <a:rPr lang="fi-FI" smtClean="0"/>
              <a:t>22.11.2016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EC314B-A680-4066-986A-CA3D071F6C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53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C06-8AC2-4CF2-8AA3-0490FD55E65F}" type="datetimeFigureOut">
              <a:rPr lang="fi-FI" smtClean="0"/>
              <a:t>22.11.2016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314B-A680-4066-986A-CA3D071F6C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345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C06-8AC2-4CF2-8AA3-0490FD55E65F}" type="datetimeFigureOut">
              <a:rPr lang="fi-FI" smtClean="0"/>
              <a:t>22.11.2016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314B-A680-4066-986A-CA3D071F6C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412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C06-8AC2-4CF2-8AA3-0490FD55E65F}" type="datetimeFigureOut">
              <a:rPr lang="fi-FI" smtClean="0"/>
              <a:t>22.11.2016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314B-A680-4066-986A-CA3D071F6C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025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0C06-8AC2-4CF2-8AA3-0490FD55E65F}" type="datetimeFigureOut">
              <a:rPr lang="fi-FI" smtClean="0"/>
              <a:t>22.11.2016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EC314B-A680-4066-986A-CA3D071F6C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480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C0C06-8AC2-4CF2-8AA3-0490FD55E65F}" type="datetimeFigureOut">
              <a:rPr lang="fi-FI" smtClean="0"/>
              <a:t>22.11.2016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6EC314B-A680-4066-986A-CA3D071F6C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915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Premorbid temperament as a predictor for remission in depression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2" y="5269246"/>
            <a:ext cx="9297988" cy="1305174"/>
          </a:xfrm>
        </p:spPr>
        <p:txBody>
          <a:bodyPr>
            <a:normAutofit fontScale="40000" lnSpcReduction="20000"/>
          </a:bodyPr>
          <a:lstStyle/>
          <a:p>
            <a:r>
              <a:rPr lang="fi-FI" sz="8000" b="1" dirty="0"/>
              <a:t>Jouko Miettunen</a:t>
            </a:r>
          </a:p>
          <a:p>
            <a:r>
              <a:rPr lang="fi-FI" sz="4500" dirty="0" err="1"/>
              <a:t>Professor</a:t>
            </a:r>
            <a:r>
              <a:rPr lang="fi-FI" sz="4500" dirty="0"/>
              <a:t> of </a:t>
            </a:r>
            <a:r>
              <a:rPr lang="fi-FI" sz="4500" dirty="0" err="1"/>
              <a:t>Clinical</a:t>
            </a:r>
            <a:r>
              <a:rPr lang="fi-FI" sz="4500" dirty="0"/>
              <a:t> </a:t>
            </a:r>
            <a:r>
              <a:rPr lang="fi-FI" sz="4500" dirty="0" err="1"/>
              <a:t>Epidemiology</a:t>
            </a:r>
            <a:r>
              <a:rPr lang="fi-FI" sz="4500" dirty="0"/>
              <a:t>, Academy </a:t>
            </a:r>
            <a:r>
              <a:rPr lang="fi-FI" sz="4500" dirty="0" err="1"/>
              <a:t>Research</a:t>
            </a:r>
            <a:r>
              <a:rPr lang="fi-FI" sz="4500" dirty="0"/>
              <a:t> </a:t>
            </a:r>
            <a:r>
              <a:rPr lang="fi-FI" sz="4500" dirty="0" err="1"/>
              <a:t>Fellow</a:t>
            </a:r>
            <a:endParaRPr lang="fi-FI" sz="4500" dirty="0"/>
          </a:p>
          <a:p>
            <a:r>
              <a:rPr lang="en-US" sz="4500" dirty="0"/>
              <a:t>Center for Life Course Health Research, University of Oulu</a:t>
            </a:r>
            <a:endParaRPr lang="fi-FI" sz="4500" dirty="0"/>
          </a:p>
        </p:txBody>
      </p:sp>
    </p:spTree>
    <p:extLst>
      <p:ext uri="{BB962C8B-B14F-4D97-AF65-F5344CB8AC3E}">
        <p14:creationId xmlns:p14="http://schemas.microsoft.com/office/powerpoint/2010/main" val="2798445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677"/>
          <a:stretch/>
        </p:blipFill>
        <p:spPr>
          <a:xfrm>
            <a:off x="259843" y="1886674"/>
            <a:ext cx="11932157" cy="4062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75" y="354844"/>
            <a:ext cx="11197136" cy="9010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24038" y="6309995"/>
            <a:ext cx="63610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Boersma</a:t>
            </a:r>
            <a:r>
              <a:rPr lang="en-US" sz="2000" dirty="0" smtClean="0"/>
              <a:t> et </a:t>
            </a:r>
            <a:r>
              <a:rPr lang="en-US" sz="2000" dirty="0"/>
              <a:t>al. </a:t>
            </a:r>
            <a:r>
              <a:rPr lang="en-US" sz="2000" dirty="0" err="1" smtClean="0"/>
              <a:t>Eur</a:t>
            </a:r>
            <a:r>
              <a:rPr lang="en-US" sz="2000" dirty="0" smtClean="0"/>
              <a:t> J Pharmacology 2011; 667:23-5.</a:t>
            </a:r>
            <a:endParaRPr lang="fi-FI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759615" y="4166886"/>
            <a:ext cx="5225460" cy="231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6143" y="4539347"/>
            <a:ext cx="11700000" cy="231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6143" y="4860000"/>
            <a:ext cx="7236000" cy="231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81680" y="1431802"/>
            <a:ext cx="560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- In </a:t>
            </a:r>
            <a:r>
              <a:rPr lang="fi-FI" dirty="0" err="1" smtClean="0">
                <a:solidFill>
                  <a:srgbClr val="FF0000"/>
                </a:solidFill>
              </a:rPr>
              <a:t>metabolic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diseases</a:t>
            </a:r>
            <a:r>
              <a:rPr lang="fi-FI" dirty="0" smtClean="0">
                <a:solidFill>
                  <a:srgbClr val="FF0000"/>
                </a:solidFill>
              </a:rPr>
              <a:t>? An </a:t>
            </a:r>
            <a:r>
              <a:rPr lang="fi-FI" dirty="0" err="1" smtClean="0">
                <a:solidFill>
                  <a:srgbClr val="FF0000"/>
                </a:solidFill>
              </a:rPr>
              <a:t>even</a:t>
            </a:r>
            <a:r>
              <a:rPr lang="fi-FI" dirty="0" smtClean="0">
                <a:solidFill>
                  <a:srgbClr val="FF0000"/>
                </a:solidFill>
              </a:rPr>
              <a:t> in depression? 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2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884086" y="4552244"/>
            <a:ext cx="8951913" cy="180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4" tIns="41237" rIns="82474" bIns="41237">
            <a:spAutoFit/>
          </a:bodyPr>
          <a:lstStyle>
            <a:lvl1pPr defTabSz="942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2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i-FI" altLang="fi-FI" sz="2800" b="1" u="sng" dirty="0" err="1">
                <a:latin typeface="Garamond" panose="02020404030301010803" pitchFamily="18" charset="0"/>
              </a:rPr>
              <a:t>Acknowledgements</a:t>
            </a:r>
            <a:r>
              <a:rPr lang="fi-FI" altLang="fi-FI" sz="2800" b="1" u="sng" dirty="0">
                <a:latin typeface="Garamond" panose="02020404030301010803" pitchFamily="18" charset="0"/>
              </a:rPr>
              <a:t>:</a:t>
            </a:r>
          </a:p>
          <a:p>
            <a:pPr algn="ctr" eaLnBrk="1" hangingPunct="1"/>
            <a:r>
              <a:rPr lang="en-US" altLang="fi-FI" sz="2800" dirty="0">
                <a:latin typeface="Garamond" panose="02020404030301010803" pitchFamily="18" charset="0"/>
              </a:rPr>
              <a:t>This study has been supported by the Academy of Finland, the NARSAD: the Brain and Behavior Research Fund, and the </a:t>
            </a:r>
            <a:r>
              <a:rPr lang="en-US" altLang="fi-FI" sz="2800" dirty="0" err="1">
                <a:latin typeface="Garamond" panose="02020404030301010803" pitchFamily="18" charset="0"/>
              </a:rPr>
              <a:t>Jalmari</a:t>
            </a:r>
            <a:r>
              <a:rPr lang="en-US" altLang="fi-FI" sz="2800" dirty="0">
                <a:latin typeface="Garamond" panose="02020404030301010803" pitchFamily="18" charset="0"/>
              </a:rPr>
              <a:t> and </a:t>
            </a:r>
            <a:r>
              <a:rPr lang="en-US" altLang="fi-FI" sz="2800" dirty="0" err="1">
                <a:latin typeface="Garamond" panose="02020404030301010803" pitchFamily="18" charset="0"/>
              </a:rPr>
              <a:t>Rauha</a:t>
            </a:r>
            <a:r>
              <a:rPr lang="en-US" altLang="fi-FI" sz="2800" dirty="0">
                <a:latin typeface="Garamond" panose="02020404030301010803" pitchFamily="18" charset="0"/>
              </a:rPr>
              <a:t> </a:t>
            </a:r>
            <a:r>
              <a:rPr lang="en-US" altLang="fi-FI" sz="2800" dirty="0" err="1">
                <a:latin typeface="Garamond" panose="02020404030301010803" pitchFamily="18" charset="0"/>
              </a:rPr>
              <a:t>Ahokas</a:t>
            </a:r>
            <a:r>
              <a:rPr lang="en-US" altLang="fi-FI" sz="2800" dirty="0">
                <a:latin typeface="Garamond" panose="02020404030301010803" pitchFamily="18" charset="0"/>
              </a:rPr>
              <a:t> Foundation.</a:t>
            </a:r>
            <a:endParaRPr lang="fi-FI" altLang="fi-FI" sz="2800" dirty="0">
              <a:latin typeface="Garamond" panose="02020404030301010803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84086" y="458925"/>
            <a:ext cx="959155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i-FI" altLang="fi-FI" sz="2800" b="1" u="sng" dirty="0" err="1">
                <a:latin typeface="Garamond" panose="02020404030301010803" pitchFamily="18" charset="0"/>
              </a:rPr>
              <a:t>Research</a:t>
            </a:r>
            <a:r>
              <a:rPr lang="fi-FI" altLang="fi-FI" sz="2800" b="1" u="sng" dirty="0">
                <a:latin typeface="Garamond" panose="02020404030301010803" pitchFamily="18" charset="0"/>
              </a:rPr>
              <a:t> team: </a:t>
            </a:r>
          </a:p>
          <a:p>
            <a:pPr algn="ctr" eaLnBrk="1" hangingPunct="1"/>
            <a:r>
              <a:rPr lang="fi-FI" altLang="fi-FI" sz="2800" dirty="0">
                <a:latin typeface="Garamond" panose="02020404030301010803" pitchFamily="18" charset="0"/>
              </a:rPr>
              <a:t>Jouko Miettunen</a:t>
            </a:r>
            <a:r>
              <a:rPr lang="fi-FI" altLang="fi-FI" sz="2800" baseline="30000" dirty="0">
                <a:latin typeface="Garamond" panose="02020404030301010803" pitchFamily="18" charset="0"/>
              </a:rPr>
              <a:t>1,2</a:t>
            </a:r>
            <a:r>
              <a:rPr lang="fi-FI" altLang="fi-FI" sz="2800" dirty="0">
                <a:latin typeface="Garamond" panose="02020404030301010803" pitchFamily="18" charset="0"/>
              </a:rPr>
              <a:t>, Riikka Marttila</a:t>
            </a:r>
            <a:r>
              <a:rPr lang="fi-FI" altLang="fi-FI" sz="2800" baseline="30000" dirty="0">
                <a:latin typeface="Garamond" panose="02020404030301010803" pitchFamily="18" charset="0"/>
              </a:rPr>
              <a:t>1,2</a:t>
            </a:r>
            <a:r>
              <a:rPr lang="fi-FI" altLang="fi-FI" sz="2800" dirty="0">
                <a:latin typeface="Garamond" panose="02020404030301010803" pitchFamily="18" charset="0"/>
              </a:rPr>
              <a:t>, Nina Rautio</a:t>
            </a:r>
            <a:r>
              <a:rPr lang="fi-FI" altLang="fi-FI" sz="2800" baseline="30000" dirty="0">
                <a:latin typeface="Garamond" panose="02020404030301010803" pitchFamily="18" charset="0"/>
              </a:rPr>
              <a:t>1,2,3</a:t>
            </a:r>
            <a:r>
              <a:rPr lang="fi-FI" altLang="fi-FI" sz="2800" dirty="0">
                <a:latin typeface="Garamond" panose="02020404030301010803" pitchFamily="18" charset="0"/>
              </a:rPr>
              <a:t>, Eka Roivainen</a:t>
            </a:r>
            <a:r>
              <a:rPr lang="fi-FI" altLang="fi-FI" sz="2800" baseline="30000" dirty="0">
                <a:latin typeface="Garamond" panose="02020404030301010803" pitchFamily="18" charset="0"/>
              </a:rPr>
              <a:t>4</a:t>
            </a:r>
            <a:r>
              <a:rPr lang="fi-FI" altLang="fi-FI" sz="2800" dirty="0">
                <a:latin typeface="Garamond" panose="02020404030301010803" pitchFamily="18" charset="0"/>
              </a:rPr>
              <a:t>, Sirkka Keinänen-Kiukaanniemi</a:t>
            </a:r>
            <a:r>
              <a:rPr lang="fi-FI" altLang="fi-FI" sz="2800" baseline="30000" dirty="0">
                <a:latin typeface="Garamond" panose="02020404030301010803" pitchFamily="18" charset="0"/>
              </a:rPr>
              <a:t>1,2,3</a:t>
            </a:r>
            <a:r>
              <a:rPr lang="fi-FI" altLang="fi-FI" sz="2800" dirty="0">
                <a:latin typeface="Garamond" panose="02020404030301010803" pitchFamily="18" charset="0"/>
              </a:rPr>
              <a:t>, Leena Ala-Mursula</a:t>
            </a:r>
            <a:r>
              <a:rPr lang="fi-FI" altLang="fi-FI" sz="2800" baseline="30000" dirty="0">
                <a:latin typeface="Garamond" panose="02020404030301010803" pitchFamily="18" charset="0"/>
              </a:rPr>
              <a:t>1</a:t>
            </a:r>
            <a:r>
              <a:rPr lang="fi-FI" altLang="fi-FI" sz="2800" dirty="0">
                <a:latin typeface="Garamond" panose="02020404030301010803" pitchFamily="18" charset="0"/>
              </a:rPr>
              <a:t>, Juha Auvinen</a:t>
            </a:r>
            <a:r>
              <a:rPr lang="fi-FI" altLang="fi-FI" sz="2800" baseline="30000" dirty="0">
                <a:latin typeface="Garamond" panose="02020404030301010803" pitchFamily="18" charset="0"/>
              </a:rPr>
              <a:t>1,3</a:t>
            </a:r>
            <a:r>
              <a:rPr lang="fi-FI" altLang="fi-FI" sz="2800" dirty="0">
                <a:latin typeface="Garamond" panose="02020404030301010803" pitchFamily="18" charset="0"/>
              </a:rPr>
              <a:t>, Markku Timonen</a:t>
            </a:r>
            <a:r>
              <a:rPr lang="fi-FI" altLang="fi-FI" sz="2800" baseline="30000" dirty="0">
                <a:latin typeface="Garamond" panose="02020404030301010803" pitchFamily="18" charset="0"/>
              </a:rPr>
              <a:t>1,2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" r="43013"/>
          <a:stretch/>
        </p:blipFill>
        <p:spPr bwMode="auto">
          <a:xfrm>
            <a:off x="944877" y="2420413"/>
            <a:ext cx="1489625" cy="173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857628" y="2717103"/>
            <a:ext cx="8618011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i-FI" sz="1600" dirty="0"/>
              <a:t>1 Center for Life Course Health </a:t>
            </a:r>
            <a:r>
              <a:rPr lang="fi-FI" sz="1600" dirty="0" err="1"/>
              <a:t>Research</a:t>
            </a:r>
            <a:r>
              <a:rPr lang="fi-FI" sz="1600" dirty="0"/>
              <a:t>, </a:t>
            </a:r>
            <a:r>
              <a:rPr lang="fi-FI" sz="1600" dirty="0" err="1"/>
              <a:t>University</a:t>
            </a:r>
            <a:r>
              <a:rPr lang="fi-FI" sz="1600" dirty="0"/>
              <a:t> of Oulu, Oulu, Finland</a:t>
            </a:r>
          </a:p>
          <a:p>
            <a:pPr>
              <a:spcAft>
                <a:spcPts val="300"/>
              </a:spcAft>
            </a:pPr>
            <a:r>
              <a:rPr lang="fi-FI" sz="1600" dirty="0"/>
              <a:t>2 </a:t>
            </a:r>
            <a:r>
              <a:rPr lang="fi-FI" sz="1600" dirty="0" err="1"/>
              <a:t>Medical</a:t>
            </a:r>
            <a:r>
              <a:rPr lang="fi-FI" sz="1600" dirty="0"/>
              <a:t> </a:t>
            </a:r>
            <a:r>
              <a:rPr lang="fi-FI" sz="1600" dirty="0" err="1"/>
              <a:t>Research</a:t>
            </a:r>
            <a:r>
              <a:rPr lang="fi-FI" sz="1600" dirty="0"/>
              <a:t> Oulu, Oulu </a:t>
            </a:r>
            <a:r>
              <a:rPr lang="fi-FI" sz="1600" dirty="0" err="1"/>
              <a:t>University</a:t>
            </a:r>
            <a:r>
              <a:rPr lang="fi-FI" sz="1600" dirty="0"/>
              <a:t> </a:t>
            </a:r>
            <a:r>
              <a:rPr lang="fi-FI" sz="1600" dirty="0" err="1"/>
              <a:t>Hospital</a:t>
            </a:r>
            <a:r>
              <a:rPr lang="fi-FI" sz="1600" dirty="0"/>
              <a:t> and </a:t>
            </a:r>
            <a:r>
              <a:rPr lang="fi-FI" sz="1600" dirty="0" err="1"/>
              <a:t>University</a:t>
            </a:r>
            <a:r>
              <a:rPr lang="fi-FI" sz="1600" dirty="0"/>
              <a:t> of Oulu, Oulu, Finland</a:t>
            </a:r>
          </a:p>
          <a:p>
            <a:pPr>
              <a:spcAft>
                <a:spcPts val="300"/>
              </a:spcAft>
            </a:pPr>
            <a:r>
              <a:rPr lang="fi-FI" sz="1600" dirty="0"/>
              <a:t>3 </a:t>
            </a:r>
            <a:r>
              <a:rPr lang="fi-FI" sz="1600" dirty="0" err="1"/>
              <a:t>Unit</a:t>
            </a:r>
            <a:r>
              <a:rPr lang="fi-FI" sz="1600" dirty="0"/>
              <a:t> of </a:t>
            </a:r>
            <a:r>
              <a:rPr lang="fi-FI" sz="1600" dirty="0" err="1"/>
              <a:t>Primary</a:t>
            </a:r>
            <a:r>
              <a:rPr lang="fi-FI" sz="1600" dirty="0"/>
              <a:t> Health Care, Oulu </a:t>
            </a:r>
            <a:r>
              <a:rPr lang="fi-FI" sz="1600" dirty="0" err="1"/>
              <a:t>University</a:t>
            </a:r>
            <a:r>
              <a:rPr lang="fi-FI" sz="1600" dirty="0"/>
              <a:t> </a:t>
            </a:r>
            <a:r>
              <a:rPr lang="fi-FI" sz="1600" dirty="0" err="1"/>
              <a:t>Hospital</a:t>
            </a:r>
            <a:r>
              <a:rPr lang="fi-FI" sz="1600" dirty="0"/>
              <a:t>, Oulu, Finland</a:t>
            </a:r>
          </a:p>
          <a:p>
            <a:pPr>
              <a:spcAft>
                <a:spcPts val="300"/>
              </a:spcAft>
            </a:pPr>
            <a:r>
              <a:rPr lang="fi-FI" sz="1600" dirty="0"/>
              <a:t>4 </a:t>
            </a:r>
            <a:r>
              <a:rPr lang="fi-FI" sz="1600" dirty="0" err="1"/>
              <a:t>Verve</a:t>
            </a:r>
            <a:r>
              <a:rPr lang="fi-FI" sz="1600" dirty="0"/>
              <a:t> </a:t>
            </a:r>
            <a:r>
              <a:rPr lang="fi-FI" sz="1600" dirty="0" err="1"/>
              <a:t>Rehabilitation</a:t>
            </a:r>
            <a:r>
              <a:rPr lang="fi-FI" sz="1600" dirty="0"/>
              <a:t>, P.O. Box 404, 90101 Oulu</a:t>
            </a:r>
          </a:p>
        </p:txBody>
      </p:sp>
    </p:spTree>
    <p:extLst>
      <p:ext uri="{BB962C8B-B14F-4D97-AF65-F5344CB8AC3E}">
        <p14:creationId xmlns:p14="http://schemas.microsoft.com/office/powerpoint/2010/main" val="414564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613" y="1905000"/>
            <a:ext cx="8915400" cy="3777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Personality traits have been associated with risk for depressive disorders.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Studies with premorbid measures on personality are uncommon.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We wanted to estimate effect of premorbid personality as a predictor for remission in depressive disorders.</a:t>
            </a:r>
          </a:p>
          <a:p>
            <a:pPr>
              <a:lnSpc>
                <a:spcPct val="150000"/>
              </a:lnSpc>
            </a:pPr>
            <a:endParaRPr lang="fi-FI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fi-FI" sz="4400" dirty="0" err="1"/>
              <a:t>Background</a:t>
            </a:r>
            <a:r>
              <a:rPr lang="fi-FI" sz="4400" dirty="0"/>
              <a:t> and </a:t>
            </a:r>
            <a:r>
              <a:rPr lang="fi-FI" sz="4400" dirty="0" err="1"/>
              <a:t>aims</a:t>
            </a:r>
            <a:endParaRPr lang="fi-FI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3275860" y="6391922"/>
            <a:ext cx="600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>
                <a:solidFill>
                  <a:schemeClr val="bg1">
                    <a:lumMod val="50000"/>
                  </a:schemeClr>
                </a:solidFill>
              </a:rPr>
              <a:t>Kampman</a:t>
            </a:r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 &amp; Poutanen J </a:t>
            </a:r>
            <a:r>
              <a:rPr lang="fi-FI" dirty="0" err="1">
                <a:solidFill>
                  <a:schemeClr val="bg1">
                    <a:lumMod val="50000"/>
                  </a:schemeClr>
                </a:solidFill>
              </a:rPr>
              <a:t>Affect</a:t>
            </a:r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bg1">
                    <a:lumMod val="50000"/>
                  </a:schemeClr>
                </a:solidFill>
              </a:rPr>
              <a:t>Disord</a:t>
            </a:r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 2011;135:20-7</a:t>
            </a:r>
          </a:p>
        </p:txBody>
      </p:sp>
    </p:spTree>
    <p:extLst>
      <p:ext uri="{BB962C8B-B14F-4D97-AF65-F5344CB8AC3E}">
        <p14:creationId xmlns:p14="http://schemas.microsoft.com/office/powerpoint/2010/main" val="101157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63580" y="0"/>
            <a:ext cx="104006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i-FI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Cloninger’s</a:t>
            </a:r>
            <a:r>
              <a:rPr lang="en-GB" altLang="fi-FI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temperament dimensions</a:t>
            </a:r>
            <a:endParaRPr lang="fi-FI" altLang="fi-FI" sz="4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1655180" y="893610"/>
            <a:ext cx="12743725" cy="61928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fi-FI" sz="2400" u="sng" dirty="0"/>
              <a:t>Temperament and Character Inventory (TCI)</a:t>
            </a:r>
          </a:p>
          <a:p>
            <a:pPr lvl="1"/>
            <a:r>
              <a:rPr lang="en-GB" altLang="fi-FI" dirty="0"/>
              <a:t>107 temperament no/yes items</a:t>
            </a:r>
          </a:p>
          <a:p>
            <a:r>
              <a:rPr lang="en-GB" altLang="fi-FI" sz="2400" dirty="0"/>
              <a:t>novelty seeking </a:t>
            </a:r>
          </a:p>
          <a:p>
            <a:pPr lvl="1"/>
            <a:r>
              <a:rPr lang="fi-FI" altLang="fi-FI" dirty="0" err="1"/>
              <a:t>tendency</a:t>
            </a:r>
            <a:r>
              <a:rPr lang="fi-FI" altLang="fi-FI" dirty="0"/>
              <a:t> to </a:t>
            </a:r>
            <a:r>
              <a:rPr lang="fi-FI" altLang="fi-FI" dirty="0" err="1"/>
              <a:t>respond</a:t>
            </a:r>
            <a:r>
              <a:rPr lang="fi-FI" altLang="fi-FI" dirty="0"/>
              <a:t> </a:t>
            </a:r>
            <a:r>
              <a:rPr lang="fi-FI" altLang="fi-FI" dirty="0" err="1"/>
              <a:t>with</a:t>
            </a:r>
            <a:r>
              <a:rPr lang="fi-FI" altLang="fi-FI" dirty="0"/>
              <a:t> </a:t>
            </a:r>
            <a:r>
              <a:rPr lang="fi-FI" altLang="fi-FI" dirty="0" err="1"/>
              <a:t>intense</a:t>
            </a:r>
            <a:r>
              <a:rPr lang="fi-FI" altLang="fi-FI" dirty="0"/>
              <a:t> </a:t>
            </a:r>
            <a:r>
              <a:rPr lang="fi-FI" altLang="fi-FI" dirty="0" err="1"/>
              <a:t>excitement</a:t>
            </a:r>
            <a:r>
              <a:rPr lang="fi-FI" altLang="fi-FI" dirty="0"/>
              <a:t> to </a:t>
            </a:r>
            <a:r>
              <a:rPr lang="fi-FI" altLang="fi-FI" dirty="0" err="1"/>
              <a:t>novel</a:t>
            </a:r>
            <a:r>
              <a:rPr lang="fi-FI" altLang="fi-FI" dirty="0"/>
              <a:t> </a:t>
            </a:r>
            <a:r>
              <a:rPr lang="fi-FI" altLang="fi-FI" dirty="0" err="1"/>
              <a:t>stimuli</a:t>
            </a:r>
            <a:r>
              <a:rPr lang="fi-FI" altLang="fi-FI" dirty="0"/>
              <a:t> and </a:t>
            </a:r>
            <a:r>
              <a:rPr lang="fi-FI" altLang="fi-FI" dirty="0" err="1"/>
              <a:t>thereby</a:t>
            </a:r>
            <a:r>
              <a:rPr lang="fi-FI" altLang="fi-FI" dirty="0"/>
              <a:t> </a:t>
            </a:r>
            <a:r>
              <a:rPr lang="fi-FI" altLang="fi-FI" dirty="0" err="1"/>
              <a:t>initiating</a:t>
            </a:r>
            <a:r>
              <a:rPr lang="fi-FI" altLang="fi-FI" dirty="0"/>
              <a:t> </a:t>
            </a:r>
            <a:r>
              <a:rPr lang="fi-FI" altLang="fi-FI" dirty="0" err="1"/>
              <a:t>behavior</a:t>
            </a:r>
            <a:r>
              <a:rPr lang="fi-FI" altLang="fi-FI" dirty="0"/>
              <a:t> </a:t>
            </a:r>
            <a:endParaRPr lang="en-GB" altLang="fi-FI" dirty="0"/>
          </a:p>
          <a:p>
            <a:r>
              <a:rPr lang="en-GB" altLang="fi-FI" sz="2400" dirty="0"/>
              <a:t>harm avoidance</a:t>
            </a:r>
          </a:p>
          <a:p>
            <a:pPr lvl="1"/>
            <a:r>
              <a:rPr lang="fi-FI" altLang="fi-FI" dirty="0" err="1"/>
              <a:t>tendency</a:t>
            </a:r>
            <a:r>
              <a:rPr lang="fi-FI" altLang="fi-FI" dirty="0"/>
              <a:t> to </a:t>
            </a:r>
            <a:r>
              <a:rPr lang="fi-FI" altLang="fi-FI" dirty="0" err="1"/>
              <a:t>respond</a:t>
            </a:r>
            <a:r>
              <a:rPr lang="fi-FI" altLang="fi-FI" dirty="0"/>
              <a:t> </a:t>
            </a:r>
            <a:r>
              <a:rPr lang="fi-FI" altLang="fi-FI" dirty="0" err="1"/>
              <a:t>intensively</a:t>
            </a:r>
            <a:r>
              <a:rPr lang="fi-FI" altLang="fi-FI" dirty="0"/>
              <a:t> to </a:t>
            </a:r>
            <a:r>
              <a:rPr lang="fi-FI" altLang="fi-FI" dirty="0" err="1"/>
              <a:t>signals</a:t>
            </a:r>
            <a:r>
              <a:rPr lang="fi-FI" altLang="fi-FI" dirty="0"/>
              <a:t> of </a:t>
            </a:r>
            <a:r>
              <a:rPr lang="fi-FI" altLang="fi-FI" dirty="0" err="1"/>
              <a:t>aversive</a:t>
            </a:r>
            <a:r>
              <a:rPr lang="fi-FI" altLang="fi-FI" dirty="0"/>
              <a:t> </a:t>
            </a:r>
            <a:r>
              <a:rPr lang="fi-FI" altLang="fi-FI" dirty="0" err="1"/>
              <a:t>stimuli</a:t>
            </a:r>
            <a:r>
              <a:rPr lang="fi-FI" altLang="fi-FI" dirty="0"/>
              <a:t>, </a:t>
            </a:r>
            <a:r>
              <a:rPr lang="fi-FI" altLang="fi-FI" dirty="0" err="1"/>
              <a:t>thereby</a:t>
            </a:r>
            <a:r>
              <a:rPr lang="fi-FI" altLang="fi-FI" dirty="0"/>
              <a:t> </a:t>
            </a:r>
            <a:r>
              <a:rPr lang="fi-FI" altLang="fi-FI" dirty="0" err="1"/>
              <a:t>stopping</a:t>
            </a:r>
            <a:r>
              <a:rPr lang="fi-FI" altLang="fi-FI" dirty="0"/>
              <a:t> </a:t>
            </a:r>
            <a:r>
              <a:rPr lang="fi-FI" altLang="fi-FI" dirty="0" err="1"/>
              <a:t>behavior</a:t>
            </a:r>
            <a:endParaRPr lang="en-GB" altLang="fi-FI" dirty="0"/>
          </a:p>
          <a:p>
            <a:r>
              <a:rPr lang="en-GB" altLang="fi-FI" sz="2400" dirty="0"/>
              <a:t>reward dependence</a:t>
            </a:r>
          </a:p>
          <a:p>
            <a:pPr lvl="1"/>
            <a:r>
              <a:rPr lang="fi-FI" altLang="fi-FI" dirty="0" err="1"/>
              <a:t>tendency</a:t>
            </a:r>
            <a:r>
              <a:rPr lang="fi-FI" altLang="fi-FI" dirty="0"/>
              <a:t> to </a:t>
            </a:r>
            <a:r>
              <a:rPr lang="fi-FI" altLang="fi-FI" dirty="0" err="1"/>
              <a:t>respond</a:t>
            </a:r>
            <a:r>
              <a:rPr lang="fi-FI" altLang="fi-FI" dirty="0"/>
              <a:t> </a:t>
            </a:r>
            <a:r>
              <a:rPr lang="fi-FI" altLang="fi-FI" dirty="0" err="1"/>
              <a:t>intensely</a:t>
            </a:r>
            <a:r>
              <a:rPr lang="fi-FI" altLang="fi-FI" dirty="0"/>
              <a:t> to </a:t>
            </a:r>
            <a:r>
              <a:rPr lang="fi-FI" altLang="fi-FI" dirty="0" err="1"/>
              <a:t>signals</a:t>
            </a:r>
            <a:r>
              <a:rPr lang="fi-FI" altLang="fi-FI" dirty="0"/>
              <a:t> of </a:t>
            </a:r>
            <a:r>
              <a:rPr lang="fi-FI" altLang="fi-FI" dirty="0" err="1"/>
              <a:t>reward</a:t>
            </a:r>
            <a:r>
              <a:rPr lang="fi-FI" altLang="fi-FI" dirty="0"/>
              <a:t>, </a:t>
            </a:r>
            <a:r>
              <a:rPr lang="fi-FI" altLang="fi-FI" dirty="0" err="1"/>
              <a:t>especially</a:t>
            </a:r>
            <a:r>
              <a:rPr lang="fi-FI" altLang="fi-FI" dirty="0"/>
              <a:t> </a:t>
            </a:r>
            <a:r>
              <a:rPr lang="fi-FI" altLang="fi-FI" dirty="0" err="1"/>
              <a:t>social</a:t>
            </a:r>
            <a:r>
              <a:rPr lang="fi-FI" altLang="fi-FI" dirty="0"/>
              <a:t> </a:t>
            </a:r>
            <a:r>
              <a:rPr lang="fi-FI" altLang="fi-FI" dirty="0" err="1"/>
              <a:t>rewards</a:t>
            </a:r>
            <a:r>
              <a:rPr lang="fi-FI" altLang="fi-FI" dirty="0"/>
              <a:t>, </a:t>
            </a:r>
            <a:endParaRPr lang="fi-FI" altLang="fi-FI" dirty="0" smtClean="0"/>
          </a:p>
          <a:p>
            <a:pPr marL="457200" lvl="1" indent="0">
              <a:buNone/>
            </a:pPr>
            <a:r>
              <a:rPr lang="fi-FI" altLang="fi-FI" dirty="0"/>
              <a:t> </a:t>
            </a:r>
            <a:r>
              <a:rPr lang="fi-FI" altLang="fi-FI" dirty="0" smtClean="0"/>
              <a:t>    </a:t>
            </a:r>
            <a:r>
              <a:rPr lang="fi-FI" altLang="fi-FI" dirty="0" err="1" smtClean="0"/>
              <a:t>thereby</a:t>
            </a:r>
            <a:r>
              <a:rPr lang="fi-FI" altLang="fi-FI" dirty="0" smtClean="0"/>
              <a:t> </a:t>
            </a:r>
            <a:r>
              <a:rPr lang="fi-FI" altLang="fi-FI" dirty="0" err="1"/>
              <a:t>continuing</a:t>
            </a:r>
            <a:r>
              <a:rPr lang="fi-FI" altLang="fi-FI" dirty="0"/>
              <a:t> </a:t>
            </a:r>
            <a:r>
              <a:rPr lang="fi-FI" altLang="fi-FI" dirty="0" err="1"/>
              <a:t>particular</a:t>
            </a:r>
            <a:r>
              <a:rPr lang="fi-FI" altLang="fi-FI" dirty="0"/>
              <a:t> </a:t>
            </a:r>
            <a:r>
              <a:rPr lang="fi-FI" altLang="fi-FI" dirty="0" err="1"/>
              <a:t>behaviors</a:t>
            </a:r>
            <a:endParaRPr lang="en-GB" altLang="fi-FI" dirty="0"/>
          </a:p>
          <a:p>
            <a:r>
              <a:rPr lang="en-GB" altLang="fi-FI" sz="2400" dirty="0"/>
              <a:t>Persistence</a:t>
            </a:r>
          </a:p>
          <a:p>
            <a:pPr lvl="1"/>
            <a:r>
              <a:rPr lang="fi-FI" altLang="fi-FI" dirty="0" err="1"/>
              <a:t>tendency</a:t>
            </a:r>
            <a:r>
              <a:rPr lang="fi-FI" altLang="fi-FI" dirty="0"/>
              <a:t> to </a:t>
            </a:r>
            <a:r>
              <a:rPr lang="fi-FI" altLang="fi-FI" dirty="0" err="1"/>
              <a:t>persevere</a:t>
            </a:r>
            <a:r>
              <a:rPr lang="fi-FI" altLang="fi-FI" dirty="0"/>
              <a:t> in </a:t>
            </a:r>
            <a:r>
              <a:rPr lang="fi-FI" altLang="fi-FI" dirty="0" err="1"/>
              <a:t>behaviors</a:t>
            </a:r>
            <a:r>
              <a:rPr lang="fi-FI" altLang="fi-FI" dirty="0"/>
              <a:t> </a:t>
            </a:r>
            <a:r>
              <a:rPr lang="fi-FI" altLang="fi-FI" dirty="0" err="1"/>
              <a:t>that</a:t>
            </a:r>
            <a:r>
              <a:rPr lang="fi-FI" altLang="fi-FI" dirty="0"/>
              <a:t> </a:t>
            </a:r>
            <a:r>
              <a:rPr lang="fi-FI" altLang="fi-FI" dirty="0" err="1"/>
              <a:t>have</a:t>
            </a:r>
            <a:r>
              <a:rPr lang="fi-FI" altLang="fi-FI" dirty="0"/>
              <a:t> </a:t>
            </a:r>
            <a:r>
              <a:rPr lang="fi-FI" altLang="fi-FI" dirty="0" err="1"/>
              <a:t>been</a:t>
            </a:r>
            <a:r>
              <a:rPr lang="fi-FI" altLang="fi-FI" dirty="0"/>
              <a:t> </a:t>
            </a:r>
            <a:r>
              <a:rPr lang="fi-FI" altLang="fi-FI" dirty="0" err="1"/>
              <a:t>associated</a:t>
            </a:r>
            <a:r>
              <a:rPr lang="fi-FI" altLang="fi-FI" dirty="0"/>
              <a:t> </a:t>
            </a:r>
            <a:r>
              <a:rPr lang="fi-FI" altLang="fi-FI" dirty="0" err="1"/>
              <a:t>with</a:t>
            </a:r>
            <a:r>
              <a:rPr lang="fi-FI" altLang="fi-FI" dirty="0"/>
              <a:t> </a:t>
            </a:r>
            <a:r>
              <a:rPr lang="fi-FI" altLang="fi-FI" dirty="0" err="1"/>
              <a:t>reward</a:t>
            </a:r>
            <a:endParaRPr lang="fi-FI" altLang="fi-FI" dirty="0"/>
          </a:p>
          <a:p>
            <a:r>
              <a:rPr lang="en-GB" altLang="fi-FI" sz="2400" u="sng" dirty="0"/>
              <a:t>potential intermediate phenotypes in different psychiatric disorders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62320" y="6418110"/>
            <a:ext cx="4452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i-FI" sz="1400"/>
              <a:t>Cloninger et al. Arch Gen Psychiatry 1993;50:975</a:t>
            </a:r>
            <a:r>
              <a:rPr lang="en-US" altLang="fi-FI" sz="1400"/>
              <a:t>–</a:t>
            </a:r>
            <a:r>
              <a:rPr lang="en-GB" altLang="fi-FI" sz="1400"/>
              <a:t>90.</a:t>
            </a:r>
            <a:endParaRPr lang="fi-FI" altLang="fi-FI" sz="1400"/>
          </a:p>
        </p:txBody>
      </p:sp>
    </p:spTree>
    <p:extLst>
      <p:ext uri="{BB962C8B-B14F-4D97-AF65-F5344CB8AC3E}">
        <p14:creationId xmlns:p14="http://schemas.microsoft.com/office/powerpoint/2010/main" val="182178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88950" y="0"/>
            <a:ext cx="2869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i-FI" sz="3200" b="1" dirty="0"/>
              <a:t>Meta-analysis</a:t>
            </a:r>
            <a:endParaRPr lang="fi-FI" altLang="fi-FI" sz="3200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47640" y="83737"/>
            <a:ext cx="60299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i-FI" sz="1600" dirty="0"/>
              <a:t>Miettunen J &amp; </a:t>
            </a:r>
            <a:r>
              <a:rPr lang="en-US" altLang="fi-FI" sz="1600" dirty="0" err="1"/>
              <a:t>Raevuori</a:t>
            </a:r>
            <a:r>
              <a:rPr lang="en-US" altLang="fi-FI" sz="1600" dirty="0"/>
              <a:t> A. </a:t>
            </a:r>
            <a:r>
              <a:rPr lang="en-US" altLang="fi-FI" sz="1600" dirty="0" err="1"/>
              <a:t>Compr</a:t>
            </a:r>
            <a:r>
              <a:rPr lang="en-US" altLang="fi-FI" sz="1600" dirty="0"/>
              <a:t> Psychiatry 2012; 53:152-66.</a:t>
            </a:r>
            <a:endParaRPr lang="fi-FI" altLang="fi-FI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8382" t="18249" r="32492" b="14514"/>
          <a:stretch/>
        </p:blipFill>
        <p:spPr>
          <a:xfrm>
            <a:off x="228600" y="584775"/>
            <a:ext cx="11648440" cy="62732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3057" y="1661823"/>
            <a:ext cx="1009816" cy="1987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val 7"/>
          <p:cNvSpPr/>
          <p:nvPr/>
        </p:nvSpPr>
        <p:spPr>
          <a:xfrm>
            <a:off x="8028000" y="1728000"/>
            <a:ext cx="1009816" cy="1987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Oval 8"/>
          <p:cNvSpPr/>
          <p:nvPr/>
        </p:nvSpPr>
        <p:spPr>
          <a:xfrm>
            <a:off x="3358646" y="4549472"/>
            <a:ext cx="1009816" cy="1987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val 9"/>
          <p:cNvSpPr/>
          <p:nvPr/>
        </p:nvSpPr>
        <p:spPr>
          <a:xfrm>
            <a:off x="8763662" y="4521642"/>
            <a:ext cx="1009816" cy="1987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387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957" y="341397"/>
            <a:ext cx="8911687" cy="1280890"/>
          </a:xfrm>
        </p:spPr>
        <p:txBody>
          <a:bodyPr>
            <a:normAutofit/>
          </a:bodyPr>
          <a:lstStyle/>
          <a:p>
            <a:r>
              <a:rPr lang="fi-FI" sz="4400" dirty="0" err="1"/>
              <a:t>Methods</a:t>
            </a:r>
            <a:endParaRPr lang="fi-FI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75244" y="1317929"/>
            <a:ext cx="8660116" cy="3777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Northern Finland Birth Cohort 1966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study is based on the two large follow-up studies (at age 31 and 46 years) 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Age 31 years N</a:t>
            </a:r>
            <a:r>
              <a:rPr lang="en-US" sz="1600" dirty="0">
                <a:sym typeface="Symbol" panose="05050102010706020507" pitchFamily="18" charset="2"/>
              </a:rPr>
              <a:t>=5,032 and age 46 years </a:t>
            </a:r>
            <a:r>
              <a:rPr lang="en-US" sz="1600" dirty="0"/>
              <a:t>N</a:t>
            </a:r>
            <a:r>
              <a:rPr lang="en-US" sz="1600" dirty="0">
                <a:sym typeface="Symbol" panose="05050102010706020507" pitchFamily="18" charset="2"/>
              </a:rPr>
              <a:t>=5,335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ym typeface="Symbol" panose="05050102010706020507" pitchFamily="18" charset="2"/>
              </a:rPr>
              <a:t>In total 3,340 persons with temperament data on both time points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/>
              <a:t>The sample included those with self-reported doctor diagnosed current or previous depression at age 46 years, but not yet at age 31 years (n=298)</a:t>
            </a:r>
          </a:p>
        </p:txBody>
      </p:sp>
    </p:spTree>
    <p:extLst>
      <p:ext uri="{BB962C8B-B14F-4D97-AF65-F5344CB8AC3E}">
        <p14:creationId xmlns:p14="http://schemas.microsoft.com/office/powerpoint/2010/main" val="105461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339" y="321077"/>
            <a:ext cx="8911687" cy="1280890"/>
          </a:xfrm>
        </p:spPr>
        <p:txBody>
          <a:bodyPr>
            <a:normAutofit/>
          </a:bodyPr>
          <a:lstStyle/>
          <a:p>
            <a:r>
              <a:rPr lang="fi-FI" sz="4400" dirty="0" err="1"/>
              <a:t>Methods</a:t>
            </a:r>
            <a:endParaRPr lang="fi-FI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3600" y="1226489"/>
            <a:ext cx="9845040" cy="3777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Temperament and Character Inventory was filled in at age 31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At the age of 46 years depressive symptoms were measured using Beck Depression Inventory – II (BDI)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Temperament at age 31 years was used to predict remission (BDI≤13) at age 46 years using logistic regression analysis, with gender and educational level as confounders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Cohen’s d was used as effect size measure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0.2 small, 0.5 moderate and 08 large effect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587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508" y="403281"/>
            <a:ext cx="8911687" cy="1280890"/>
          </a:xfrm>
        </p:spPr>
        <p:txBody>
          <a:bodyPr>
            <a:normAutofit/>
          </a:bodyPr>
          <a:lstStyle/>
          <a:p>
            <a:r>
              <a:rPr lang="fi-FI" sz="4400" dirty="0" err="1"/>
              <a:t>Results</a:t>
            </a:r>
            <a:endParaRPr lang="fi-FI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02" y="1455689"/>
            <a:ext cx="5439718" cy="51537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 total, 201 (67.4%) of individuals were on remission at the 46-year follow-up.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Low harm avoidance </a:t>
            </a:r>
            <a:r>
              <a:rPr lang="en-US" dirty="0"/>
              <a:t>(total scale, and subscales anticipatory worry, shyness, and fatigability), </a:t>
            </a:r>
            <a:r>
              <a:rPr lang="en-US" b="1" dirty="0"/>
              <a:t>low impulsiveness and high exploratory excitabilit</a:t>
            </a:r>
            <a:r>
              <a:rPr lang="en-US" dirty="0"/>
              <a:t>y (subscales of novelty seeking), and </a:t>
            </a:r>
            <a:r>
              <a:rPr lang="en-US" b="1" dirty="0"/>
              <a:t>low sentimentality </a:t>
            </a:r>
            <a:r>
              <a:rPr lang="en-US" dirty="0"/>
              <a:t>(subscale of reward dependence) predicted significantly remission with effect sizes between 0.28 and 0.45, highest effect being in harm avoidance.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339" y="56159"/>
            <a:ext cx="5229826" cy="680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7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508" y="403281"/>
            <a:ext cx="8911687" cy="1280890"/>
          </a:xfrm>
        </p:spPr>
        <p:txBody>
          <a:bodyPr>
            <a:normAutofit/>
          </a:bodyPr>
          <a:lstStyle/>
          <a:p>
            <a:r>
              <a:rPr lang="fi-FI" sz="4400" dirty="0" err="1"/>
              <a:t>Results</a:t>
            </a:r>
            <a:endParaRPr lang="fi-FI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729" y="1441835"/>
            <a:ext cx="3843616" cy="515377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Among those who were </a:t>
            </a:r>
            <a:r>
              <a:rPr lang="en-US" u="sng" dirty="0"/>
              <a:t>not</a:t>
            </a:r>
            <a:r>
              <a:rPr lang="en-US" dirty="0"/>
              <a:t> on remission,  </a:t>
            </a:r>
            <a:r>
              <a:rPr lang="en-US" b="1" dirty="0"/>
              <a:t>higher sentimentality </a:t>
            </a:r>
            <a:r>
              <a:rPr lang="en-US" dirty="0"/>
              <a:t>(subscale of RD) associated (OR 1.3; 1.1-1.6) with using antidepressant medication at the follow-up. </a:t>
            </a:r>
          </a:p>
          <a:p>
            <a:pPr>
              <a:lnSpc>
                <a:spcPct val="200000"/>
              </a:lnSpc>
            </a:pP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/>
          <a:srcRect r="11412"/>
          <a:stretch/>
        </p:blipFill>
        <p:spPr>
          <a:xfrm>
            <a:off x="5186133" y="403281"/>
            <a:ext cx="6905837" cy="624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11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1659" y="87397"/>
            <a:ext cx="8911687" cy="1280890"/>
          </a:xfrm>
        </p:spPr>
        <p:txBody>
          <a:bodyPr>
            <a:normAutofit/>
          </a:bodyPr>
          <a:lstStyle/>
          <a:p>
            <a:r>
              <a:rPr lang="fi-FI" sz="4400" dirty="0" err="1"/>
              <a:t>Discussion</a:t>
            </a:r>
            <a:endParaRPr lang="fi-FI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43760" y="942009"/>
            <a:ext cx="9845040" cy="3777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1" dirty="0"/>
              <a:t>Harm avoidance</a:t>
            </a:r>
            <a:r>
              <a:rPr lang="en-US" sz="2200" dirty="0"/>
              <a:t> has been associated also with treatment resistant depression (Takahashi et al. </a:t>
            </a:r>
            <a:r>
              <a:rPr lang="en-US" sz="2200" dirty="0" err="1"/>
              <a:t>PLoS</a:t>
            </a:r>
            <a:r>
              <a:rPr lang="en-US" sz="2200" dirty="0"/>
              <a:t> One 2013) and with treatment response in depression (</a:t>
            </a:r>
            <a:r>
              <a:rPr lang="en-US" sz="2200" dirty="0" err="1"/>
              <a:t>Kampman</a:t>
            </a:r>
            <a:r>
              <a:rPr lang="en-US" sz="2200" dirty="0"/>
              <a:t> et al. </a:t>
            </a:r>
            <a:r>
              <a:rPr lang="en-US" sz="2200" dirty="0" err="1"/>
              <a:t>Eur</a:t>
            </a:r>
            <a:r>
              <a:rPr lang="en-US" sz="2200" dirty="0"/>
              <a:t> Psychiatry 2012)	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Sentimentality</a:t>
            </a:r>
            <a:r>
              <a:rPr lang="en-US" sz="2200" dirty="0"/>
              <a:t> has been associated previously with depression (</a:t>
            </a:r>
            <a:r>
              <a:rPr lang="en-US" sz="2200" dirty="0" err="1"/>
              <a:t>Elovainio</a:t>
            </a:r>
            <a:r>
              <a:rPr lang="en-US" sz="2200" dirty="0"/>
              <a:t> et al. J Affect </a:t>
            </a:r>
            <a:r>
              <a:rPr lang="en-US" sz="2200" dirty="0" err="1"/>
              <a:t>Disord</a:t>
            </a:r>
            <a:r>
              <a:rPr lang="en-US" sz="2200" dirty="0"/>
              <a:t> 2004), now with treatment adherence.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Effect of temperament on outcome of other disorders?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Help seeking, adherence, physical activity, substance use, …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Temperament (e.g. harm avoidance) traits associate more strongly with risk of depression than it’s outcome.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632513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775</TotalTime>
  <Words>606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Garamond</vt:lpstr>
      <vt:lpstr>Symbol</vt:lpstr>
      <vt:lpstr>Wingdings 3</vt:lpstr>
      <vt:lpstr>Wisp</vt:lpstr>
      <vt:lpstr>Premorbid temperament as a predictor for remission in depression </vt:lpstr>
      <vt:lpstr>Background and aims</vt:lpstr>
      <vt:lpstr>PowerPoint Presentation</vt:lpstr>
      <vt:lpstr>PowerPoint Presentation</vt:lpstr>
      <vt:lpstr>Methods</vt:lpstr>
      <vt:lpstr>Methods</vt:lpstr>
      <vt:lpstr>Results</vt:lpstr>
      <vt:lpstr>Results</vt:lpstr>
      <vt:lpstr>Discussion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Premorbid temperament as a predictor for remission in depression</dc:title>
  <dc:creator>Jouko Miettunen</dc:creator>
  <cp:lastModifiedBy>Jouko Miettunen</cp:lastModifiedBy>
  <cp:revision>37</cp:revision>
  <cp:lastPrinted>2016-06-02T10:36:47Z</cp:lastPrinted>
  <dcterms:created xsi:type="dcterms:W3CDTF">2016-04-26T04:29:26Z</dcterms:created>
  <dcterms:modified xsi:type="dcterms:W3CDTF">2016-11-22T20:34:58Z</dcterms:modified>
</cp:coreProperties>
</file>